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sldIdLst>
    <p:sldId id="256" r:id="rId2"/>
    <p:sldId id="267" r:id="rId3"/>
    <p:sldId id="257" r:id="rId4"/>
    <p:sldId id="258" r:id="rId5"/>
    <p:sldId id="259" r:id="rId6"/>
    <p:sldId id="266" r:id="rId7"/>
    <p:sldId id="260" r:id="rId8"/>
    <p:sldId id="261" r:id="rId9"/>
    <p:sldId id="262" r:id="rId10"/>
    <p:sldId id="263" r:id="rId11"/>
    <p:sldId id="265" r:id="rId12"/>
    <p:sldId id="268" r:id="rId13"/>
    <p:sldId id="277" r:id="rId14"/>
    <p:sldId id="273" r:id="rId15"/>
    <p:sldId id="270" r:id="rId16"/>
    <p:sldId id="269" r:id="rId17"/>
    <p:sldId id="271" r:id="rId18"/>
    <p:sldId id="274" r:id="rId19"/>
    <p:sldId id="276" r:id="rId20"/>
    <p:sldId id="26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906916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268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572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159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796027F-7875-4030-9381-8BD8C4F21935}" type="datetimeFigureOut">
              <a:rPr lang="en-US" smtClean="0"/>
              <a:t>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636737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981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185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701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663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09A250-FF31-4206-8172-F9D3106AACB1}" type="datetimeFigureOut">
              <a:rPr lang="en-US" smtClean="0"/>
              <a:t>2/13/2019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31400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09A250-FF31-4206-8172-F9D3106AACB1}" type="datetimeFigureOut">
              <a:rPr lang="en-US" smtClean="0"/>
              <a:t>2/13/2019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9733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60234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pload.wikimedia.org/wikipedia/commons/thumb/b/bc/Voxels.svg/220px-Voxels.svg.png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ericpolman.com/2016/03/17/reflective-shadow-maps/" TargetMode="External"/><Relationship Id="rId3" Type="http://schemas.openxmlformats.org/officeDocument/2006/relationships/image" Target="../media/image18.png"/><Relationship Id="rId7" Type="http://schemas.openxmlformats.org/officeDocument/2006/relationships/hyperlink" Target="https://upload.wikimedia.org/wikipedia/commons/thumb/b/bc/Voxels.svg/220px-Voxels.svg.png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pload.wikimedia.org/wikipedia/commons/thumb/b/bc/Voxels.svg/220px-Voxels.svg.png" TargetMode="Externa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610.07584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cdn-images-1.medium.com/max/2000/1*1TI1aGBZ4dybR6__DI9dzA.png" TargetMode="External"/><Relationship Id="rId3" Type="http://schemas.openxmlformats.org/officeDocument/2006/relationships/hyperlink" Target="https://lh3.googleusercontent.com/a_Ui1-r3ibD8cNldDz54MCEJ8mkDywRsLH2qHYn-8BOf9I5m7sN-H3lRqPb8pGc4Pe4-7Q=s145" TargetMode="External"/><Relationship Id="rId7" Type="http://schemas.openxmlformats.org/officeDocument/2006/relationships/hyperlink" Target="https://cdn-images-1.medium.com/max/1600/1*SmiydxM5lbTjoKWYPiuzWQ.png" TargetMode="External"/><Relationship Id="rId2" Type="http://schemas.openxmlformats.org/officeDocument/2006/relationships/hyperlink" Target="http://theia-sfm.org/_images/incremental_sfm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eeplearning.net/software/theano/tutorial/conv_arithmetic.html" TargetMode="External"/><Relationship Id="rId5" Type="http://schemas.openxmlformats.org/officeDocument/2006/relationships/hyperlink" Target="https://medium.com/@viniciusarruda/a-brief-introduction-to-artificial-neural-networks-7c74e5344bf8" TargetMode="External"/><Relationship Id="rId10" Type="http://schemas.openxmlformats.org/officeDocument/2006/relationships/hyperlink" Target="http://ericpolman.com/2016/03/17/reflective-shadow-maps/" TargetMode="External"/><Relationship Id="rId4" Type="http://schemas.openxmlformats.org/officeDocument/2006/relationships/hyperlink" Target="https://towardsdatascience.com/everything-you-need-to-know-about-neural-networks-and-backpropagation-machine-learning-made-easy-e5285bc2be3a" TargetMode="External"/><Relationship Id="rId9" Type="http://schemas.openxmlformats.org/officeDocument/2006/relationships/hyperlink" Target="https://upload.wikimedia.org/wikipedia/commons/thumb/b/bc/Voxels.svg/220px-Voxels.svg.p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lanetary.s3.amazonaws.com/assets/images/spacecraft/2014/20140818_0713MH0002620000204354E01_DXXX.jp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hyperlink" Target="https://photojournal.jpl.nasa.gov/jpeg/PIA19676.jp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h3.googleusercontent.com/a_Ui1-r3ibD8cNldDz54MCEJ8mkDywRsLH2qHYn-8BOf9I5m7sN-H3lRqPb8pGc4Pe4-7Q=s145" TargetMode="External"/><Relationship Id="rId4" Type="http://schemas.openxmlformats.org/officeDocument/2006/relationships/hyperlink" Target="http://www.i-art3d.com/Eng/Images/Depth_Map.jp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@viniciusarruda/a-brief-introduction-to-artificial-neural-networks-7c74e5344bf8" TargetMode="External"/><Relationship Id="rId4" Type="http://schemas.openxmlformats.org/officeDocument/2006/relationships/hyperlink" Target="https://towardsdatascience.com/everything-you-need-to-know-about-neural-networks-and-backpropagation-machine-learning-made-easy-e5285bc2be3a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dn-images-1.medium.com/max/1600/1*SmiydxM5lbTjoKWYPiuzWQ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30884-C263-4476-990F-3B1C051531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/>
              <a:t>Creating 3d models from images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E19788-C56D-4EE0-8BF4-49B87BA04D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Andrew Zhang</a:t>
            </a:r>
          </a:p>
        </p:txBody>
      </p:sp>
    </p:spTree>
    <p:extLst>
      <p:ext uri="{BB962C8B-B14F-4D97-AF65-F5344CB8AC3E}">
        <p14:creationId xmlns:p14="http://schemas.microsoft.com/office/powerpoint/2010/main" val="3112397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288A5-E97E-4B80-994F-961679D10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91308"/>
          </a:xfrm>
        </p:spPr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pic>
        <p:nvPicPr>
          <p:cNvPr id="5122" name="Picture 2" descr="Image result for general adversarial network diagram">
            <a:extLst>
              <a:ext uri="{FF2B5EF4-FFF2-40B4-BE49-F238E27FC236}">
                <a16:creationId xmlns:a16="http://schemas.microsoft.com/office/drawing/2014/main" id="{E6085F81-F871-459F-8AC1-2339FC55C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365895"/>
            <a:ext cx="9334500" cy="519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494FAE-DCA2-42F5-8D1F-D7495C940296}"/>
              </a:ext>
            </a:extLst>
          </p:cNvPr>
          <p:cNvSpPr txBox="1"/>
          <p:nvPr/>
        </p:nvSpPr>
        <p:spPr>
          <a:xfrm>
            <a:off x="1477662" y="6587786"/>
            <a:ext cx="94951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https://d255esdrn735hr.cloudfront.net/graphics/9781789130331/graphics/3beb806c-7da3-4919-8712-42a109144fb7.png</a:t>
            </a:r>
          </a:p>
        </p:txBody>
      </p:sp>
    </p:spTree>
    <p:extLst>
      <p:ext uri="{BB962C8B-B14F-4D97-AF65-F5344CB8AC3E}">
        <p14:creationId xmlns:p14="http://schemas.microsoft.com/office/powerpoint/2010/main" val="704181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53BA7-1849-4B5C-B2F4-A70C90E06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65328"/>
          </a:xfrm>
        </p:spPr>
        <p:txBody>
          <a:bodyPr>
            <a:normAutofit fontScale="90000"/>
          </a:bodyPr>
          <a:lstStyle/>
          <a:p>
            <a:r>
              <a:rPr lang="en-US" dirty="0"/>
              <a:t>Differentiable Rendering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925A5-5B4B-42CE-8EFD-90B7BE7CA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51128"/>
            <a:ext cx="9601200" cy="4954138"/>
          </a:xfrm>
        </p:spPr>
        <p:txBody>
          <a:bodyPr/>
          <a:lstStyle/>
          <a:p>
            <a:r>
              <a:rPr lang="en-US" dirty="0"/>
              <a:t>Is a way to create images without disrupting the training process</a:t>
            </a:r>
          </a:p>
          <a:p>
            <a:r>
              <a:rPr lang="en-US" dirty="0"/>
              <a:t>Helps bridge the gap between 2D and 3D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7E8487-E372-4068-9A54-DB2265454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042" y="2125362"/>
            <a:ext cx="4095456" cy="46073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D7674B-5024-4D3A-9AE6-F93669C4B545}"/>
              </a:ext>
            </a:extLst>
          </p:cNvPr>
          <p:cNvSpPr txBox="1"/>
          <p:nvPr/>
        </p:nvSpPr>
        <p:spPr>
          <a:xfrm>
            <a:off x="6326660" y="6593418"/>
            <a:ext cx="53381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https://www.scratchapixel.com/lessons/3d-basic-rendering/rasterization-practical-implementation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486914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E7C6735-0C35-480B-A576-13CBA124A681}"/>
                  </a:ext>
                </a:extLst>
              </p:cNvPr>
              <p:cNvSpPr/>
              <p:nvPr/>
            </p:nvSpPr>
            <p:spPr>
              <a:xfrm>
                <a:off x="8627172" y="3176988"/>
                <a:ext cx="1931158" cy="168549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Discriminator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i="1">
                          <a:latin typeface="Cambria Math" panose="02040503050406030204" pitchFamily="18" charset="0"/>
                        </a:rPr>
                        <m:t>𝒟</m:t>
                      </m:r>
                    </m:oMath>
                  </m:oMathPara>
                </a14:m>
                <a:endParaRPr lang="en-US" sz="8000" dirty="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E7C6735-0C35-480B-A576-13CBA124A6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172" y="3176988"/>
                <a:ext cx="1931158" cy="168549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BF13DEB4-B60B-46D9-A1BB-4F11E63A1FE3}"/>
                  </a:ext>
                </a:extLst>
              </p:cNvPr>
              <p:cNvSpPr/>
              <p:nvPr/>
            </p:nvSpPr>
            <p:spPr>
              <a:xfrm>
                <a:off x="955415" y="3176988"/>
                <a:ext cx="1931158" cy="168549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Generator</a:t>
                </a:r>
                <a14:m>
                  <m:oMath xmlns:m="http://schemas.openxmlformats.org/officeDocument/2006/math">
                    <m:r>
                      <a:rPr lang="en-US" sz="8000" i="1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endParaRPr lang="en-US" sz="8000" dirty="0"/>
              </a:p>
            </p:txBody>
          </p:sp>
        </mc:Choice>
        <mc:Fallback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BF13DEB4-B60B-46D9-A1BB-4F11E63A1F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15" y="3176988"/>
                <a:ext cx="1931158" cy="168549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20" name="Picture 4" descr="Image result for voxel diagram">
            <a:extLst>
              <a:ext uri="{FF2B5EF4-FFF2-40B4-BE49-F238E27FC236}">
                <a16:creationId xmlns:a16="http://schemas.microsoft.com/office/drawing/2014/main" id="{AAE44183-33E8-46FC-9A3D-B9C59CB7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323" y="869297"/>
            <a:ext cx="2014651" cy="230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D1BF24D-2A8F-422F-B20F-271A80CCF4D0}"/>
              </a:ext>
            </a:extLst>
          </p:cNvPr>
          <p:cNvSpPr/>
          <p:nvPr/>
        </p:nvSpPr>
        <p:spPr>
          <a:xfrm>
            <a:off x="955415" y="5584873"/>
            <a:ext cx="1931158" cy="6189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Latent space</a:t>
            </a:r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DD2BAB18-E787-4641-9289-D0553BC0AD72}"/>
              </a:ext>
            </a:extLst>
          </p:cNvPr>
          <p:cNvSpPr/>
          <p:nvPr/>
        </p:nvSpPr>
        <p:spPr>
          <a:xfrm>
            <a:off x="1678678" y="4930022"/>
            <a:ext cx="484632" cy="54230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Bent 14">
            <a:extLst>
              <a:ext uri="{FF2B5EF4-FFF2-40B4-BE49-F238E27FC236}">
                <a16:creationId xmlns:a16="http://schemas.microsoft.com/office/drawing/2014/main" id="{966285FF-2FC7-4CF8-B168-50C14070F700}"/>
              </a:ext>
            </a:extLst>
          </p:cNvPr>
          <p:cNvSpPr/>
          <p:nvPr/>
        </p:nvSpPr>
        <p:spPr>
          <a:xfrm>
            <a:off x="1741423" y="1547762"/>
            <a:ext cx="1195917" cy="1505243"/>
          </a:xfrm>
          <a:prstGeom prst="bentArrow">
            <a:avLst>
              <a:gd name="adj1" fmla="val 2029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F8F8CC3-003F-4889-8D9B-5C0230F29F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6655" y="220273"/>
            <a:ext cx="2197245" cy="2436610"/>
          </a:xfrm>
          <a:prstGeom prst="rect">
            <a:avLst/>
          </a:prstGeom>
        </p:spPr>
      </p:pic>
      <p:sp>
        <p:nvSpPr>
          <p:cNvPr id="17" name="Arrow: Left 16">
            <a:extLst>
              <a:ext uri="{FF2B5EF4-FFF2-40B4-BE49-F238E27FC236}">
                <a16:creationId xmlns:a16="http://schemas.microsoft.com/office/drawing/2014/main" id="{55F52314-ADC5-46BA-B4E8-13F1E11C0566}"/>
              </a:ext>
            </a:extLst>
          </p:cNvPr>
          <p:cNvSpPr/>
          <p:nvPr/>
        </p:nvSpPr>
        <p:spPr>
          <a:xfrm flipH="1">
            <a:off x="5135208" y="1565626"/>
            <a:ext cx="548640" cy="45751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3FD0E52-870E-480F-8BDE-CF51A45BAD0E}"/>
              </a:ext>
            </a:extLst>
          </p:cNvPr>
          <p:cNvSpPr/>
          <p:nvPr/>
        </p:nvSpPr>
        <p:spPr>
          <a:xfrm>
            <a:off x="6201750" y="5584872"/>
            <a:ext cx="1931158" cy="618978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Training/Input Picture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2A715C80-1F02-40A2-B45A-29FCD9A7540C}"/>
              </a:ext>
            </a:extLst>
          </p:cNvPr>
          <p:cNvSpPr/>
          <p:nvPr/>
        </p:nvSpPr>
        <p:spPr>
          <a:xfrm>
            <a:off x="10623900" y="3764707"/>
            <a:ext cx="391103" cy="510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C46864-912E-4EE4-AA8A-47E9BDCBA79B}"/>
              </a:ext>
            </a:extLst>
          </p:cNvPr>
          <p:cNvSpPr txBox="1"/>
          <p:nvPr/>
        </p:nvSpPr>
        <p:spPr>
          <a:xfrm>
            <a:off x="10944663" y="3696570"/>
            <a:ext cx="1319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Real or Generated?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331C90C-DD8C-4910-B266-D2699AEC995F}"/>
              </a:ext>
            </a:extLst>
          </p:cNvPr>
          <p:cNvSpPr/>
          <p:nvPr/>
        </p:nvSpPr>
        <p:spPr>
          <a:xfrm>
            <a:off x="3139873" y="5584872"/>
            <a:ext cx="1931158" cy="618978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Output model</a:t>
            </a:r>
          </a:p>
        </p:txBody>
      </p:sp>
      <p:sp>
        <p:nvSpPr>
          <p:cNvPr id="24" name="Arrow: Bent 23">
            <a:extLst>
              <a:ext uri="{FF2B5EF4-FFF2-40B4-BE49-F238E27FC236}">
                <a16:creationId xmlns:a16="http://schemas.microsoft.com/office/drawing/2014/main" id="{498BDF7C-A7E2-4E7C-9B1A-D1F589FFC734}"/>
              </a:ext>
            </a:extLst>
          </p:cNvPr>
          <p:cNvSpPr/>
          <p:nvPr/>
        </p:nvSpPr>
        <p:spPr>
          <a:xfrm rot="5400000" flipH="1">
            <a:off x="8619854" y="4751237"/>
            <a:ext cx="1107555" cy="148818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18DAD6DA-841E-431D-85F0-8F6BB1197619}"/>
              </a:ext>
            </a:extLst>
          </p:cNvPr>
          <p:cNvSpPr/>
          <p:nvPr/>
        </p:nvSpPr>
        <p:spPr>
          <a:xfrm>
            <a:off x="3795963" y="3404381"/>
            <a:ext cx="618979" cy="20116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EFA488-BC89-46BB-8954-79AB806238FC}"/>
              </a:ext>
            </a:extLst>
          </p:cNvPr>
          <p:cNvSpPr txBox="1"/>
          <p:nvPr/>
        </p:nvSpPr>
        <p:spPr>
          <a:xfrm>
            <a:off x="2643132" y="657582"/>
            <a:ext cx="62697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6"/>
              </a:rPr>
              <a:t>https://upload.wikimedia.org/wikipedia/commons/thumb/b/bc/Voxels.svg/220px-Voxels.svg.png</a:t>
            </a:r>
            <a:endParaRPr lang="en-US" sz="8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5BFF9A2-A53B-4F95-986D-A63B798EAE71}"/>
              </a:ext>
            </a:extLst>
          </p:cNvPr>
          <p:cNvSpPr/>
          <p:nvPr/>
        </p:nvSpPr>
        <p:spPr>
          <a:xfrm>
            <a:off x="5751367" y="1484895"/>
            <a:ext cx="1931158" cy="618978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Differentiable renderer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47696566-ADEB-47EA-8C8F-1E5498B976BB}"/>
              </a:ext>
            </a:extLst>
          </p:cNvPr>
          <p:cNvSpPr/>
          <p:nvPr/>
        </p:nvSpPr>
        <p:spPr>
          <a:xfrm>
            <a:off x="9443780" y="2656883"/>
            <a:ext cx="473944" cy="4410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483FD87C-9FEA-4DA3-A062-FCF91650FAAB}"/>
              </a:ext>
            </a:extLst>
          </p:cNvPr>
          <p:cNvSpPr/>
          <p:nvPr/>
        </p:nvSpPr>
        <p:spPr>
          <a:xfrm>
            <a:off x="7816016" y="1565626"/>
            <a:ext cx="633783" cy="4575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370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E7C6735-0C35-480B-A576-13CBA124A681}"/>
                  </a:ext>
                </a:extLst>
              </p:cNvPr>
              <p:cNvSpPr/>
              <p:nvPr/>
            </p:nvSpPr>
            <p:spPr>
              <a:xfrm>
                <a:off x="8627172" y="3176988"/>
                <a:ext cx="1931158" cy="168549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Discriminator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i="1">
                          <a:latin typeface="Cambria Math" panose="02040503050406030204" pitchFamily="18" charset="0"/>
                        </a:rPr>
                        <m:t>𝒟</m:t>
                      </m:r>
                    </m:oMath>
                  </m:oMathPara>
                </a14:m>
                <a:endParaRPr lang="en-US" sz="8000" dirty="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E7C6735-0C35-480B-A576-13CBA124A6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172" y="3176988"/>
                <a:ext cx="1931158" cy="168549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BF13DEB4-B60B-46D9-A1BB-4F11E63A1FE3}"/>
                  </a:ext>
                </a:extLst>
              </p:cNvPr>
              <p:cNvSpPr/>
              <p:nvPr/>
            </p:nvSpPr>
            <p:spPr>
              <a:xfrm>
                <a:off x="955415" y="3176988"/>
                <a:ext cx="1931158" cy="168549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Generator</a:t>
                </a:r>
                <a14:m>
                  <m:oMath xmlns:m="http://schemas.openxmlformats.org/officeDocument/2006/math">
                    <m:r>
                      <a:rPr lang="en-US" sz="8000" i="1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endParaRPr lang="en-US" sz="8000" dirty="0"/>
              </a:p>
            </p:txBody>
          </p:sp>
        </mc:Choice>
        <mc:Fallback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BF13DEB4-B60B-46D9-A1BB-4F11E63A1F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15" y="3176988"/>
                <a:ext cx="1931158" cy="168549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20" name="Picture 4" descr="Image result for voxel diagram">
            <a:extLst>
              <a:ext uri="{FF2B5EF4-FFF2-40B4-BE49-F238E27FC236}">
                <a16:creationId xmlns:a16="http://schemas.microsoft.com/office/drawing/2014/main" id="{AAE44183-33E8-46FC-9A3D-B9C59CB7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323" y="869297"/>
            <a:ext cx="2014651" cy="230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D1BF24D-2A8F-422F-B20F-271A80CCF4D0}"/>
              </a:ext>
            </a:extLst>
          </p:cNvPr>
          <p:cNvSpPr/>
          <p:nvPr/>
        </p:nvSpPr>
        <p:spPr>
          <a:xfrm>
            <a:off x="955415" y="5584873"/>
            <a:ext cx="1931158" cy="6189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Latent space</a:t>
            </a:r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DD2BAB18-E787-4641-9289-D0553BC0AD72}"/>
              </a:ext>
            </a:extLst>
          </p:cNvPr>
          <p:cNvSpPr/>
          <p:nvPr/>
        </p:nvSpPr>
        <p:spPr>
          <a:xfrm>
            <a:off x="1678678" y="4930022"/>
            <a:ext cx="484632" cy="54230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Bent 14">
            <a:extLst>
              <a:ext uri="{FF2B5EF4-FFF2-40B4-BE49-F238E27FC236}">
                <a16:creationId xmlns:a16="http://schemas.microsoft.com/office/drawing/2014/main" id="{966285FF-2FC7-4CF8-B168-50C14070F700}"/>
              </a:ext>
            </a:extLst>
          </p:cNvPr>
          <p:cNvSpPr/>
          <p:nvPr/>
        </p:nvSpPr>
        <p:spPr>
          <a:xfrm>
            <a:off x="1741423" y="1547762"/>
            <a:ext cx="1195917" cy="1505243"/>
          </a:xfrm>
          <a:prstGeom prst="bentArrow">
            <a:avLst>
              <a:gd name="adj1" fmla="val 2029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F8F8CC3-003F-4889-8D9B-5C0230F29F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6655" y="220273"/>
            <a:ext cx="2197245" cy="2436610"/>
          </a:xfrm>
          <a:prstGeom prst="rect">
            <a:avLst/>
          </a:prstGeom>
        </p:spPr>
      </p:pic>
      <p:sp>
        <p:nvSpPr>
          <p:cNvPr id="17" name="Arrow: Left 16">
            <a:extLst>
              <a:ext uri="{FF2B5EF4-FFF2-40B4-BE49-F238E27FC236}">
                <a16:creationId xmlns:a16="http://schemas.microsoft.com/office/drawing/2014/main" id="{55F52314-ADC5-46BA-B4E8-13F1E11C0566}"/>
              </a:ext>
            </a:extLst>
          </p:cNvPr>
          <p:cNvSpPr/>
          <p:nvPr/>
        </p:nvSpPr>
        <p:spPr>
          <a:xfrm flipH="1">
            <a:off x="5135208" y="1565626"/>
            <a:ext cx="548640" cy="45751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3FD0E52-870E-480F-8BDE-CF51A45BAD0E}"/>
              </a:ext>
            </a:extLst>
          </p:cNvPr>
          <p:cNvSpPr/>
          <p:nvPr/>
        </p:nvSpPr>
        <p:spPr>
          <a:xfrm>
            <a:off x="6201750" y="5584872"/>
            <a:ext cx="1931158" cy="618978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Training/Input Picture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2A715C80-1F02-40A2-B45A-29FCD9A7540C}"/>
              </a:ext>
            </a:extLst>
          </p:cNvPr>
          <p:cNvSpPr/>
          <p:nvPr/>
        </p:nvSpPr>
        <p:spPr>
          <a:xfrm>
            <a:off x="10623900" y="3764707"/>
            <a:ext cx="391103" cy="510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C46864-912E-4EE4-AA8A-47E9BDCBA79B}"/>
              </a:ext>
            </a:extLst>
          </p:cNvPr>
          <p:cNvSpPr txBox="1"/>
          <p:nvPr/>
        </p:nvSpPr>
        <p:spPr>
          <a:xfrm>
            <a:off x="10944663" y="3696570"/>
            <a:ext cx="1319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Real or Generated?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331C90C-DD8C-4910-B266-D2699AEC995F}"/>
              </a:ext>
            </a:extLst>
          </p:cNvPr>
          <p:cNvSpPr/>
          <p:nvPr/>
        </p:nvSpPr>
        <p:spPr>
          <a:xfrm>
            <a:off x="3139873" y="5584872"/>
            <a:ext cx="1931158" cy="618978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Output model</a:t>
            </a:r>
          </a:p>
        </p:txBody>
      </p:sp>
      <p:sp>
        <p:nvSpPr>
          <p:cNvPr id="24" name="Arrow: Bent 23">
            <a:extLst>
              <a:ext uri="{FF2B5EF4-FFF2-40B4-BE49-F238E27FC236}">
                <a16:creationId xmlns:a16="http://schemas.microsoft.com/office/drawing/2014/main" id="{498BDF7C-A7E2-4E7C-9B1A-D1F589FFC734}"/>
              </a:ext>
            </a:extLst>
          </p:cNvPr>
          <p:cNvSpPr/>
          <p:nvPr/>
        </p:nvSpPr>
        <p:spPr>
          <a:xfrm rot="5400000" flipH="1">
            <a:off x="8619854" y="4751237"/>
            <a:ext cx="1107555" cy="148818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18DAD6DA-841E-431D-85F0-8F6BB1197619}"/>
              </a:ext>
            </a:extLst>
          </p:cNvPr>
          <p:cNvSpPr/>
          <p:nvPr/>
        </p:nvSpPr>
        <p:spPr>
          <a:xfrm>
            <a:off x="3795963" y="3404381"/>
            <a:ext cx="618979" cy="20116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5BFF9A2-A53B-4F95-986D-A63B798EAE71}"/>
              </a:ext>
            </a:extLst>
          </p:cNvPr>
          <p:cNvSpPr/>
          <p:nvPr/>
        </p:nvSpPr>
        <p:spPr>
          <a:xfrm>
            <a:off x="5751367" y="1484895"/>
            <a:ext cx="1931158" cy="618978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Differentiable renderer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47696566-ADEB-47EA-8C8F-1E5498B976BB}"/>
              </a:ext>
            </a:extLst>
          </p:cNvPr>
          <p:cNvSpPr/>
          <p:nvPr/>
        </p:nvSpPr>
        <p:spPr>
          <a:xfrm>
            <a:off x="9443780" y="2656883"/>
            <a:ext cx="473944" cy="4410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483FD87C-9FEA-4DA3-A062-FCF91650FAAB}"/>
              </a:ext>
            </a:extLst>
          </p:cNvPr>
          <p:cNvSpPr/>
          <p:nvPr/>
        </p:nvSpPr>
        <p:spPr>
          <a:xfrm>
            <a:off x="7816016" y="1565626"/>
            <a:ext cx="633783" cy="4575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6" descr="Image result for depth map">
            <a:extLst>
              <a:ext uri="{FF2B5EF4-FFF2-40B4-BE49-F238E27FC236}">
                <a16:creationId xmlns:a16="http://schemas.microsoft.com/office/drawing/2014/main" id="{C55CF169-F3D0-4B38-B1D2-1CB699A37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907" y="3187297"/>
            <a:ext cx="219456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EFF9A027-0371-40F9-BADC-ED30CCEEDC11}"/>
              </a:ext>
            </a:extLst>
          </p:cNvPr>
          <p:cNvSpPr/>
          <p:nvPr/>
        </p:nvSpPr>
        <p:spPr>
          <a:xfrm>
            <a:off x="6477460" y="2300383"/>
            <a:ext cx="478971" cy="7526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8EDE4B8-6A06-4721-94EF-6EB4CFEA2DE3}"/>
              </a:ext>
            </a:extLst>
          </p:cNvPr>
          <p:cNvSpPr/>
          <p:nvPr/>
        </p:nvSpPr>
        <p:spPr>
          <a:xfrm>
            <a:off x="7904037" y="3804503"/>
            <a:ext cx="723135" cy="4115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D4789E-BFA8-44E1-967A-1A1C3A1CA1E5}"/>
              </a:ext>
            </a:extLst>
          </p:cNvPr>
          <p:cNvSpPr txBox="1"/>
          <p:nvPr/>
        </p:nvSpPr>
        <p:spPr>
          <a:xfrm>
            <a:off x="698594" y="601680"/>
            <a:ext cx="6269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7"/>
              </a:rPr>
              <a:t>https://upload.wikimedia.org/wikipedia/commons/thumb/b/bc/Voxels.svg/220px-Voxels.svg.png</a:t>
            </a:r>
            <a:endParaRPr lang="en-US" sz="800" dirty="0"/>
          </a:p>
          <a:p>
            <a:endParaRPr lang="en-US" sz="800" dirty="0"/>
          </a:p>
          <a:p>
            <a:r>
              <a:rPr lang="en-US" sz="800" dirty="0">
                <a:hlinkClick r:id="rId8"/>
              </a:rPr>
              <a:t>http://ericpolman.com/2016/03/17/reflective-shadow-maps/</a:t>
            </a:r>
            <a:endParaRPr lang="en-US" sz="80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246923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E7C6735-0C35-480B-A576-13CBA124A681}"/>
                  </a:ext>
                </a:extLst>
              </p:cNvPr>
              <p:cNvSpPr/>
              <p:nvPr/>
            </p:nvSpPr>
            <p:spPr>
              <a:xfrm>
                <a:off x="8684138" y="3150862"/>
                <a:ext cx="1931158" cy="168549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Discriminator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i="1">
                          <a:latin typeface="Cambria Math" panose="02040503050406030204" pitchFamily="18" charset="0"/>
                        </a:rPr>
                        <m:t>𝒟</m:t>
                      </m:r>
                    </m:oMath>
                  </m:oMathPara>
                </a14:m>
                <a:endParaRPr lang="en-US" sz="8000" dirty="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E7C6735-0C35-480B-A576-13CBA124A6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4138" y="3150862"/>
                <a:ext cx="1931158" cy="168549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BF13DEB4-B60B-46D9-A1BB-4F11E63A1FE3}"/>
                  </a:ext>
                </a:extLst>
              </p:cNvPr>
              <p:cNvSpPr/>
              <p:nvPr/>
            </p:nvSpPr>
            <p:spPr>
              <a:xfrm>
                <a:off x="1012381" y="3150862"/>
                <a:ext cx="1931158" cy="168549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Generator</a:t>
                </a:r>
                <a14:m>
                  <m:oMath xmlns:m="http://schemas.openxmlformats.org/officeDocument/2006/math">
                    <m:r>
                      <a:rPr lang="en-US" sz="8000" i="1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endParaRPr lang="en-US" sz="8000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BF13DEB4-B60B-46D9-A1BB-4F11E63A1F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381" y="3150862"/>
                <a:ext cx="1931158" cy="168549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20" name="Picture 4" descr="Image result for voxel diagram">
            <a:extLst>
              <a:ext uri="{FF2B5EF4-FFF2-40B4-BE49-F238E27FC236}">
                <a16:creationId xmlns:a16="http://schemas.microsoft.com/office/drawing/2014/main" id="{AAE44183-33E8-46FC-9A3D-B9C59CB7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748" y="1299416"/>
            <a:ext cx="2014651" cy="2307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D1BF24D-2A8F-422F-B20F-271A80CCF4D0}"/>
              </a:ext>
            </a:extLst>
          </p:cNvPr>
          <p:cNvSpPr/>
          <p:nvPr/>
        </p:nvSpPr>
        <p:spPr>
          <a:xfrm>
            <a:off x="1012381" y="5558747"/>
            <a:ext cx="1931158" cy="6189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Latent space</a:t>
            </a:r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DD2BAB18-E787-4641-9289-D0553BC0AD72}"/>
              </a:ext>
            </a:extLst>
          </p:cNvPr>
          <p:cNvSpPr/>
          <p:nvPr/>
        </p:nvSpPr>
        <p:spPr>
          <a:xfrm>
            <a:off x="1735644" y="4903896"/>
            <a:ext cx="484632" cy="54230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Bent 14">
            <a:extLst>
              <a:ext uri="{FF2B5EF4-FFF2-40B4-BE49-F238E27FC236}">
                <a16:creationId xmlns:a16="http://schemas.microsoft.com/office/drawing/2014/main" id="{966285FF-2FC7-4CF8-B168-50C14070F700}"/>
              </a:ext>
            </a:extLst>
          </p:cNvPr>
          <p:cNvSpPr/>
          <p:nvPr/>
        </p:nvSpPr>
        <p:spPr>
          <a:xfrm>
            <a:off x="1798389" y="1521636"/>
            <a:ext cx="1195917" cy="1505243"/>
          </a:xfrm>
          <a:prstGeom prst="bentArrow">
            <a:avLst>
              <a:gd name="adj1" fmla="val 2029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98DD463C-DCE6-4B45-B767-F6196B1BAAE5}"/>
              </a:ext>
            </a:extLst>
          </p:cNvPr>
          <p:cNvSpPr/>
          <p:nvPr/>
        </p:nvSpPr>
        <p:spPr>
          <a:xfrm rot="5400000">
            <a:off x="7242888" y="351348"/>
            <a:ext cx="1354831" cy="3996231"/>
          </a:xfrm>
          <a:prstGeom prst="bentArrow">
            <a:avLst>
              <a:gd name="adj1" fmla="val 25000"/>
              <a:gd name="adj2" fmla="val 18344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3FD0E52-870E-480F-8BDE-CF51A45BAD0E}"/>
              </a:ext>
            </a:extLst>
          </p:cNvPr>
          <p:cNvSpPr/>
          <p:nvPr/>
        </p:nvSpPr>
        <p:spPr>
          <a:xfrm>
            <a:off x="6258716" y="5558746"/>
            <a:ext cx="1931158" cy="618978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Training/Input Picture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2A715C80-1F02-40A2-B45A-29FCD9A7540C}"/>
              </a:ext>
            </a:extLst>
          </p:cNvPr>
          <p:cNvSpPr/>
          <p:nvPr/>
        </p:nvSpPr>
        <p:spPr>
          <a:xfrm>
            <a:off x="10680866" y="3738581"/>
            <a:ext cx="391103" cy="510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331C90C-DD8C-4910-B266-D2699AEC995F}"/>
              </a:ext>
            </a:extLst>
          </p:cNvPr>
          <p:cNvSpPr/>
          <p:nvPr/>
        </p:nvSpPr>
        <p:spPr>
          <a:xfrm>
            <a:off x="3578977" y="5558746"/>
            <a:ext cx="1931158" cy="618978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Output model</a:t>
            </a:r>
          </a:p>
        </p:txBody>
      </p:sp>
      <p:sp>
        <p:nvSpPr>
          <p:cNvPr id="24" name="Arrow: Bent 23">
            <a:extLst>
              <a:ext uri="{FF2B5EF4-FFF2-40B4-BE49-F238E27FC236}">
                <a16:creationId xmlns:a16="http://schemas.microsoft.com/office/drawing/2014/main" id="{498BDF7C-A7E2-4E7C-9B1A-D1F589FFC734}"/>
              </a:ext>
            </a:extLst>
          </p:cNvPr>
          <p:cNvSpPr/>
          <p:nvPr/>
        </p:nvSpPr>
        <p:spPr>
          <a:xfrm rot="5400000" flipH="1">
            <a:off x="8676820" y="4725111"/>
            <a:ext cx="1107555" cy="148818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18DAD6DA-841E-431D-85F0-8F6BB1197619}"/>
              </a:ext>
            </a:extLst>
          </p:cNvPr>
          <p:cNvSpPr/>
          <p:nvPr/>
        </p:nvSpPr>
        <p:spPr>
          <a:xfrm>
            <a:off x="4235066" y="3794851"/>
            <a:ext cx="618979" cy="16513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EFA488-BC89-46BB-8954-79AB806238FC}"/>
              </a:ext>
            </a:extLst>
          </p:cNvPr>
          <p:cNvSpPr txBox="1"/>
          <p:nvPr/>
        </p:nvSpPr>
        <p:spPr>
          <a:xfrm>
            <a:off x="2960813" y="3546613"/>
            <a:ext cx="62697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hlinkClick r:id="rId5"/>
              </a:rPr>
              <a:t>https://upload.wikimedia.org/wikipedia/commons/thumb/b/bc/Voxels.svg/220px-Voxels.svg.png</a:t>
            </a:r>
            <a:endParaRPr lang="en-US" sz="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527511-205C-4E82-B74A-1A1FD4ECB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716" y="3339108"/>
            <a:ext cx="1931158" cy="2212054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D3E5797A-3E9D-4853-9764-2FFEFEA6C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096" y="313470"/>
            <a:ext cx="9601200" cy="774032"/>
          </a:xfrm>
        </p:spPr>
        <p:txBody>
          <a:bodyPr/>
          <a:lstStyle/>
          <a:p>
            <a:r>
              <a:rPr lang="en-US" dirty="0"/>
              <a:t>Results/Progress</a:t>
            </a:r>
          </a:p>
        </p:txBody>
      </p:sp>
    </p:spTree>
    <p:extLst>
      <p:ext uri="{BB962C8B-B14F-4D97-AF65-F5344CB8AC3E}">
        <p14:creationId xmlns:p14="http://schemas.microsoft.com/office/powerpoint/2010/main" val="1418646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8C261-2E32-49D7-80D9-4F2047E9B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969" y="340894"/>
            <a:ext cx="9601200" cy="774032"/>
          </a:xfrm>
        </p:spPr>
        <p:txBody>
          <a:bodyPr/>
          <a:lstStyle/>
          <a:p>
            <a:r>
              <a:rPr lang="en-US" dirty="0"/>
              <a:t>Results/Progress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CB455-706E-4030-8E00-08B072C78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969" y="1114926"/>
            <a:ext cx="9601200" cy="4407568"/>
          </a:xfrm>
        </p:spPr>
        <p:txBody>
          <a:bodyPr/>
          <a:lstStyle/>
          <a:p>
            <a:r>
              <a:rPr lang="en-US" dirty="0"/>
              <a:t>Data processing is done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Network is still outputting noise and not working well.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86E8F6-77DA-407B-BC9E-3B34A2159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076853" y="1597565"/>
            <a:ext cx="3493624" cy="33853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A10B8E-3CB5-47A6-9CC4-409332518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293" y="1543447"/>
            <a:ext cx="4593190" cy="349362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C76B051C-215F-4B54-988D-CBABD744F861}"/>
              </a:ext>
            </a:extLst>
          </p:cNvPr>
          <p:cNvSpPr/>
          <p:nvPr/>
        </p:nvSpPr>
        <p:spPr>
          <a:xfrm>
            <a:off x="4516360" y="2534194"/>
            <a:ext cx="1173933" cy="8229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168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06793-52A0-434B-BFE5-88109612F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30" name="Google Shape;54;p13">
            <a:extLst>
              <a:ext uri="{FF2B5EF4-FFF2-40B4-BE49-F238E27FC236}">
                <a16:creationId xmlns:a16="http://schemas.microsoft.com/office/drawing/2014/main" id="{146DCEF8-1BA5-40C9-8DBA-7FA10B43E16A}"/>
              </a:ext>
            </a:extLst>
          </p:cNvPr>
          <p:cNvSpPr/>
          <p:nvPr/>
        </p:nvSpPr>
        <p:spPr>
          <a:xfrm>
            <a:off x="3718200" y="1626600"/>
            <a:ext cx="5365200" cy="545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Big Idea: Use GANs to generate models of objects from images</a:t>
            </a:r>
            <a:endParaRPr sz="1400"/>
          </a:p>
        </p:txBody>
      </p:sp>
      <p:sp>
        <p:nvSpPr>
          <p:cNvPr id="31" name="Google Shape;55;p13">
            <a:extLst>
              <a:ext uri="{FF2B5EF4-FFF2-40B4-BE49-F238E27FC236}">
                <a16:creationId xmlns:a16="http://schemas.microsoft.com/office/drawing/2014/main" id="{2D102EE8-50D7-47E4-81AC-518BAB1F413E}"/>
              </a:ext>
            </a:extLst>
          </p:cNvPr>
          <p:cNvSpPr/>
          <p:nvPr/>
        </p:nvSpPr>
        <p:spPr>
          <a:xfrm>
            <a:off x="2438050" y="2531375"/>
            <a:ext cx="996000" cy="545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Datasets</a:t>
            </a:r>
            <a:endParaRPr sz="1400"/>
          </a:p>
        </p:txBody>
      </p:sp>
      <p:sp>
        <p:nvSpPr>
          <p:cNvPr id="32" name="Google Shape;56;p13">
            <a:extLst>
              <a:ext uri="{FF2B5EF4-FFF2-40B4-BE49-F238E27FC236}">
                <a16:creationId xmlns:a16="http://schemas.microsoft.com/office/drawing/2014/main" id="{4E92794C-C649-4941-8AB4-57CDF5344E98}"/>
              </a:ext>
            </a:extLst>
          </p:cNvPr>
          <p:cNvSpPr/>
          <p:nvPr/>
        </p:nvSpPr>
        <p:spPr>
          <a:xfrm>
            <a:off x="4547025" y="2531375"/>
            <a:ext cx="1546500" cy="545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Preprocessing</a:t>
            </a:r>
            <a:endParaRPr sz="1400"/>
          </a:p>
        </p:txBody>
      </p:sp>
      <p:sp>
        <p:nvSpPr>
          <p:cNvPr id="33" name="Google Shape;57;p13">
            <a:extLst>
              <a:ext uri="{FF2B5EF4-FFF2-40B4-BE49-F238E27FC236}">
                <a16:creationId xmlns:a16="http://schemas.microsoft.com/office/drawing/2014/main" id="{99806CEC-A0EA-4A4A-9E15-90FC4C28E314}"/>
              </a:ext>
            </a:extLst>
          </p:cNvPr>
          <p:cNvSpPr/>
          <p:nvPr/>
        </p:nvSpPr>
        <p:spPr>
          <a:xfrm>
            <a:off x="7740630" y="2552665"/>
            <a:ext cx="1054500" cy="545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Networks</a:t>
            </a:r>
            <a:endParaRPr sz="1400"/>
          </a:p>
        </p:txBody>
      </p:sp>
      <p:sp>
        <p:nvSpPr>
          <p:cNvPr id="34" name="Google Shape;58;p13">
            <a:extLst>
              <a:ext uri="{FF2B5EF4-FFF2-40B4-BE49-F238E27FC236}">
                <a16:creationId xmlns:a16="http://schemas.microsoft.com/office/drawing/2014/main" id="{71F3275E-3D68-4218-AC01-BD9EB3EB71E7}"/>
              </a:ext>
            </a:extLst>
          </p:cNvPr>
          <p:cNvSpPr/>
          <p:nvPr/>
        </p:nvSpPr>
        <p:spPr>
          <a:xfrm>
            <a:off x="2080750" y="3485669"/>
            <a:ext cx="1710600" cy="821894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SUN3D, ICL-NUIM RGB-D, Shapenet</a:t>
            </a:r>
            <a:endParaRPr sz="1400" dirty="0"/>
          </a:p>
        </p:txBody>
      </p:sp>
      <p:sp>
        <p:nvSpPr>
          <p:cNvPr id="35" name="Google Shape;59;p13">
            <a:extLst>
              <a:ext uri="{FF2B5EF4-FFF2-40B4-BE49-F238E27FC236}">
                <a16:creationId xmlns:a16="http://schemas.microsoft.com/office/drawing/2014/main" id="{91AE9E1B-BEE3-4415-A7E3-5A4F5A280F48}"/>
              </a:ext>
            </a:extLst>
          </p:cNvPr>
          <p:cNvSpPr/>
          <p:nvPr/>
        </p:nvSpPr>
        <p:spPr>
          <a:xfrm>
            <a:off x="4004914" y="3485669"/>
            <a:ext cx="1710600" cy="820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Create 2D images as test input into the network</a:t>
            </a:r>
            <a:endParaRPr sz="1400" dirty="0"/>
          </a:p>
        </p:txBody>
      </p:sp>
      <p:sp>
        <p:nvSpPr>
          <p:cNvPr id="36" name="Google Shape;60;p13">
            <a:extLst>
              <a:ext uri="{FF2B5EF4-FFF2-40B4-BE49-F238E27FC236}">
                <a16:creationId xmlns:a16="http://schemas.microsoft.com/office/drawing/2014/main" id="{5C7A2066-1FC0-4389-BA47-A2283D99099A}"/>
              </a:ext>
            </a:extLst>
          </p:cNvPr>
          <p:cNvSpPr/>
          <p:nvPr/>
        </p:nvSpPr>
        <p:spPr>
          <a:xfrm>
            <a:off x="5129472" y="4577512"/>
            <a:ext cx="1438088" cy="820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Create depth map of object  as input</a:t>
            </a:r>
            <a:endParaRPr sz="1400" dirty="0"/>
          </a:p>
        </p:txBody>
      </p:sp>
      <p:sp>
        <p:nvSpPr>
          <p:cNvPr id="37" name="Google Shape;60;p13">
            <a:extLst>
              <a:ext uri="{FF2B5EF4-FFF2-40B4-BE49-F238E27FC236}">
                <a16:creationId xmlns:a16="http://schemas.microsoft.com/office/drawing/2014/main" id="{8394A712-F840-4AA7-8F53-3204FCE6315B}"/>
              </a:ext>
            </a:extLst>
          </p:cNvPr>
          <p:cNvSpPr/>
          <p:nvPr/>
        </p:nvSpPr>
        <p:spPr>
          <a:xfrm>
            <a:off x="7722059" y="3729990"/>
            <a:ext cx="1095823" cy="820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Create GAN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D1D6012-2D75-470D-9521-E01B1DC1EE3E}"/>
              </a:ext>
            </a:extLst>
          </p:cNvPr>
          <p:cNvCxnSpPr>
            <a:stCxn id="31" idx="2"/>
            <a:endCxn id="34" idx="0"/>
          </p:cNvCxnSpPr>
          <p:nvPr/>
        </p:nvCxnSpPr>
        <p:spPr>
          <a:xfrm>
            <a:off x="2936050" y="3076475"/>
            <a:ext cx="0" cy="409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D585740-D052-4045-BD47-DE76DA4EEC64}"/>
              </a:ext>
            </a:extLst>
          </p:cNvPr>
          <p:cNvCxnSpPr>
            <a:stCxn id="32" idx="2"/>
            <a:endCxn id="35" idx="0"/>
          </p:cNvCxnSpPr>
          <p:nvPr/>
        </p:nvCxnSpPr>
        <p:spPr>
          <a:xfrm flipH="1">
            <a:off x="4860214" y="3076475"/>
            <a:ext cx="460061" cy="409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516208B1-F1B6-4661-8270-E6BEB595EBA9}"/>
              </a:ext>
            </a:extLst>
          </p:cNvPr>
          <p:cNvCxnSpPr>
            <a:cxnSpLocks/>
            <a:stCxn id="32" idx="2"/>
            <a:endCxn id="36" idx="0"/>
          </p:cNvCxnSpPr>
          <p:nvPr/>
        </p:nvCxnSpPr>
        <p:spPr>
          <a:xfrm rot="16200000" flipH="1">
            <a:off x="4833877" y="3562872"/>
            <a:ext cx="1501037" cy="528241"/>
          </a:xfrm>
          <a:prstGeom prst="bentConnector3">
            <a:avLst>
              <a:gd name="adj1" fmla="val 152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9D2F634-D930-4F06-838C-27E641BBEBBC}"/>
              </a:ext>
            </a:extLst>
          </p:cNvPr>
          <p:cNvCxnSpPr>
            <a:stCxn id="33" idx="2"/>
            <a:endCxn id="37" idx="0"/>
          </p:cNvCxnSpPr>
          <p:nvPr/>
        </p:nvCxnSpPr>
        <p:spPr>
          <a:xfrm rot="16200000" flipH="1">
            <a:off x="7952813" y="3412831"/>
            <a:ext cx="632225" cy="20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Google Shape;60;p13">
            <a:extLst>
              <a:ext uri="{FF2B5EF4-FFF2-40B4-BE49-F238E27FC236}">
                <a16:creationId xmlns:a16="http://schemas.microsoft.com/office/drawing/2014/main" id="{D036FF44-0F6C-49EF-89F3-A5F65647E33F}"/>
              </a:ext>
            </a:extLst>
          </p:cNvPr>
          <p:cNvSpPr/>
          <p:nvPr/>
        </p:nvSpPr>
        <p:spPr>
          <a:xfrm>
            <a:off x="10182485" y="2531375"/>
            <a:ext cx="1546500" cy="820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Compare output to actual model</a:t>
            </a:r>
            <a:endParaRPr sz="1400" dirty="0"/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A964463C-E2D9-4F15-BA7D-2C9838D2E20F}"/>
              </a:ext>
            </a:extLst>
          </p:cNvPr>
          <p:cNvCxnSpPr>
            <a:cxnSpLocks/>
            <a:stCxn id="51" idx="3"/>
            <a:endCxn id="42" idx="1"/>
          </p:cNvCxnSpPr>
          <p:nvPr/>
        </p:nvCxnSpPr>
        <p:spPr>
          <a:xfrm flipV="1">
            <a:off x="8815457" y="2941475"/>
            <a:ext cx="1367028" cy="23708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729CB94-0637-4EB5-861B-10951C923C93}"/>
              </a:ext>
            </a:extLst>
          </p:cNvPr>
          <p:cNvCxnSpPr>
            <a:stCxn id="31" idx="3"/>
            <a:endCxn id="32" idx="1"/>
          </p:cNvCxnSpPr>
          <p:nvPr/>
        </p:nvCxnSpPr>
        <p:spPr>
          <a:xfrm>
            <a:off x="3434050" y="2803925"/>
            <a:ext cx="11129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C7753E6-F47C-494F-BC6E-26DB49EFB98A}"/>
              </a:ext>
            </a:extLst>
          </p:cNvPr>
          <p:cNvCxnSpPr>
            <a:stCxn id="32" idx="3"/>
            <a:endCxn id="33" idx="1"/>
          </p:cNvCxnSpPr>
          <p:nvPr/>
        </p:nvCxnSpPr>
        <p:spPr>
          <a:xfrm>
            <a:off x="6093525" y="2803925"/>
            <a:ext cx="1647105" cy="21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Google Shape;60;p13">
            <a:extLst>
              <a:ext uri="{FF2B5EF4-FFF2-40B4-BE49-F238E27FC236}">
                <a16:creationId xmlns:a16="http://schemas.microsoft.com/office/drawing/2014/main" id="{09AA23DC-64A1-4F6B-ADEF-653FD35AD4A4}"/>
              </a:ext>
            </a:extLst>
          </p:cNvPr>
          <p:cNvSpPr/>
          <p:nvPr/>
        </p:nvSpPr>
        <p:spPr>
          <a:xfrm>
            <a:off x="10182485" y="4033318"/>
            <a:ext cx="1546500" cy="820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Evaluate using Mean Distance Error</a:t>
            </a:r>
            <a:endParaRPr sz="1400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249A7E1-B5C5-4C5C-A4F6-F9561D35C41F}"/>
              </a:ext>
            </a:extLst>
          </p:cNvPr>
          <p:cNvCxnSpPr>
            <a:cxnSpLocks/>
            <a:stCxn id="42" idx="2"/>
            <a:endCxn id="49" idx="0"/>
          </p:cNvCxnSpPr>
          <p:nvPr/>
        </p:nvCxnSpPr>
        <p:spPr>
          <a:xfrm>
            <a:off x="10955735" y="3351575"/>
            <a:ext cx="0" cy="681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Google Shape;60;p13">
            <a:extLst>
              <a:ext uri="{FF2B5EF4-FFF2-40B4-BE49-F238E27FC236}">
                <a16:creationId xmlns:a16="http://schemas.microsoft.com/office/drawing/2014/main" id="{BAC85660-4E27-47BA-B44B-9891103A2E63}"/>
              </a:ext>
            </a:extLst>
          </p:cNvPr>
          <p:cNvSpPr/>
          <p:nvPr/>
        </p:nvSpPr>
        <p:spPr>
          <a:xfrm>
            <a:off x="7719634" y="4902226"/>
            <a:ext cx="1095823" cy="820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Create 3D Models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6A21637-DD2C-41B7-BC15-7A690AB35EC9}"/>
              </a:ext>
            </a:extLst>
          </p:cNvPr>
          <p:cNvCxnSpPr>
            <a:stCxn id="37" idx="2"/>
            <a:endCxn id="51" idx="0"/>
          </p:cNvCxnSpPr>
          <p:nvPr/>
        </p:nvCxnSpPr>
        <p:spPr>
          <a:xfrm flipH="1">
            <a:off x="8267546" y="4550190"/>
            <a:ext cx="2425" cy="352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93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4D808-5522-4E7B-AFE5-D2466D04C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48730"/>
          </a:xfrm>
        </p:spPr>
        <p:txBody>
          <a:bodyPr>
            <a:normAutofit fontScale="90000"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61FAD-2652-4970-B897-F7D596229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34530"/>
            <a:ext cx="9601200" cy="4532870"/>
          </a:xfrm>
        </p:spPr>
        <p:txBody>
          <a:bodyPr/>
          <a:lstStyle/>
          <a:p>
            <a:r>
              <a:rPr lang="en-US" dirty="0"/>
              <a:t>Previous research has attempted to create models from images</a:t>
            </a:r>
          </a:p>
          <a:p>
            <a:r>
              <a:rPr lang="en-US" dirty="0"/>
              <a:t>Has limitations</a:t>
            </a:r>
          </a:p>
          <a:p>
            <a:r>
              <a:rPr lang="en-US" dirty="0"/>
              <a:t>Adding depth would help</a:t>
            </a:r>
          </a:p>
        </p:txBody>
      </p:sp>
    </p:spTree>
    <p:extLst>
      <p:ext uri="{BB962C8B-B14F-4D97-AF65-F5344CB8AC3E}">
        <p14:creationId xmlns:p14="http://schemas.microsoft.com/office/powerpoint/2010/main" val="1083497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48D48-AAB1-48B7-BCED-AB917350A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72737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B3668-18D8-40E2-A842-9C4006B7C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58537"/>
            <a:ext cx="9601200" cy="4508863"/>
          </a:xfrm>
        </p:spPr>
        <p:txBody>
          <a:bodyPr/>
          <a:lstStyle/>
          <a:p>
            <a:pPr marL="457200" indent="-457200">
              <a:buNone/>
            </a:pPr>
            <a:r>
              <a:rPr lang="en-US" dirty="0"/>
              <a:t>Gadelha, M., </a:t>
            </a:r>
            <a:r>
              <a:rPr lang="en-US" dirty="0" err="1"/>
              <a:t>Maji</a:t>
            </a:r>
            <a:r>
              <a:rPr lang="en-US" dirty="0"/>
              <a:t>, S., &amp; Wang, R. (2016). 3D Shape Induction from 2D Views of Multiple Objects. arXiv:1612.05872 [cs.CV]</a:t>
            </a:r>
          </a:p>
          <a:p>
            <a:pPr marL="457200" indent="-457200">
              <a:buNone/>
            </a:pPr>
            <a:r>
              <a:rPr lang="en-US" dirty="0" err="1"/>
              <a:t>Goodfellow</a:t>
            </a:r>
            <a:r>
              <a:rPr lang="en-US" dirty="0"/>
              <a:t>, I., </a:t>
            </a:r>
            <a:r>
              <a:rPr lang="en-US" dirty="0" err="1"/>
              <a:t>Pouget</a:t>
            </a:r>
            <a:r>
              <a:rPr lang="en-US" dirty="0"/>
              <a:t>-Abadie, J., Mirza, M., Xu, B., </a:t>
            </a:r>
            <a:r>
              <a:rPr lang="en-US" dirty="0" err="1"/>
              <a:t>Warde</a:t>
            </a:r>
            <a:r>
              <a:rPr lang="en-US" dirty="0"/>
              <a:t>-Farley, D., </a:t>
            </a:r>
            <a:r>
              <a:rPr lang="en-US" dirty="0" err="1"/>
              <a:t>Ozair</a:t>
            </a:r>
            <a:r>
              <a:rPr lang="en-US" dirty="0"/>
              <a:t>, S., . . . </a:t>
            </a:r>
            <a:r>
              <a:rPr lang="en-US" dirty="0" err="1"/>
              <a:t>Bengio</a:t>
            </a:r>
            <a:r>
              <a:rPr lang="en-US" dirty="0"/>
              <a:t>, Y. (2014). Generative Adversarial Nets. Advances in Neural Information Processing Systems, 27, pp. 2672–2680. arXiv:1406.2661 [stat.ML]</a:t>
            </a:r>
          </a:p>
          <a:p>
            <a:pPr marL="457200" indent="-457200">
              <a:buNone/>
            </a:pPr>
            <a:r>
              <a:rPr lang="en-US" dirty="0"/>
              <a:t>Wu, J., Zhang, C., </a:t>
            </a:r>
            <a:r>
              <a:rPr lang="en-US" dirty="0" err="1"/>
              <a:t>Xue</a:t>
            </a:r>
            <a:r>
              <a:rPr lang="en-US" dirty="0"/>
              <a:t>, T., Freeman, W., &amp; Tenenbaum, J. (2016). Learning a Probabilistic Latent Space of Object Shapes via 3D Generative-Adversarial Modeling. </a:t>
            </a:r>
            <a:r>
              <a:rPr lang="en-US" dirty="0">
                <a:hlinkClick r:id="rId2"/>
              </a:rPr>
              <a:t>arXiv:1610.07584</a:t>
            </a:r>
            <a:r>
              <a:rPr lang="en-US" dirty="0"/>
              <a:t> [cs.CV]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058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F3C75-DCDF-4E7B-8871-D385535B8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72737"/>
          </a:xfrm>
        </p:spPr>
        <p:txBody>
          <a:bodyPr>
            <a:normAutofit fontScale="90000"/>
          </a:bodyPr>
          <a:lstStyle/>
          <a:p>
            <a:r>
              <a:rPr lang="en-US" dirty="0"/>
              <a:t>Image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D1F5F-7873-4CC9-BD19-F5515CE73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58537"/>
            <a:ext cx="9601200" cy="45088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100" dirty="0"/>
              <a:t>Picture of Curiosity’s wheel is from NASA/JPL/MSSS/Emily </a:t>
            </a:r>
            <a:r>
              <a:rPr lang="en-US" sz="1100" dirty="0" err="1"/>
              <a:t>Lakdawalla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Picture of Martian surface is from NASA/JPL-Caltech/MSSS</a:t>
            </a:r>
          </a:p>
          <a:p>
            <a:pPr marL="0" indent="0">
              <a:buNone/>
            </a:pPr>
            <a:r>
              <a:rPr lang="en-US" sz="1100" dirty="0"/>
              <a:t>Photogrammetry diagram is from </a:t>
            </a:r>
            <a:r>
              <a:rPr lang="en-US" sz="1100" dirty="0">
                <a:hlinkClick r:id="rId2"/>
              </a:rPr>
              <a:t>http://theia-sfm.org/_images/incremental_sfm.png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Silhouettes and models are from Gadelha et al. (2016)</a:t>
            </a:r>
          </a:p>
          <a:p>
            <a:pPr marL="0" indent="0">
              <a:buNone/>
            </a:pPr>
            <a:r>
              <a:rPr lang="en-US" sz="1100" dirty="0"/>
              <a:t>Helicopter depth map is from http://www.i-art3d.com/Eng/Images/Depth_Map.jpg</a:t>
            </a:r>
          </a:p>
          <a:p>
            <a:pPr marL="0" indent="0">
              <a:buNone/>
            </a:pPr>
            <a:r>
              <a:rPr lang="en-US" sz="1100" dirty="0"/>
              <a:t>Face depth map is from </a:t>
            </a:r>
            <a:r>
              <a:rPr lang="en-US" sz="1100" dirty="0">
                <a:hlinkClick r:id="rId3"/>
              </a:rPr>
              <a:t>https://lh3.googleusercontent.com/a_Ui1-r3ibD8cNldDz54MCEJ8mkDywRsLH2qHYn-8BOf9I5m7sN-H3lRqPb8pGc4Pe4-7Q=s145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Neural net diagram is from </a:t>
            </a:r>
            <a:r>
              <a:rPr lang="en-US" sz="1100" dirty="0">
                <a:hlinkClick r:id="rId4"/>
              </a:rPr>
              <a:t>https://towardsdatascience.com/everything-you-need-to-know-about-neural-networks-and-backpropagation-machine-learning-made-easy-e5285bc2be3a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Neuron diagram is from </a:t>
            </a:r>
            <a:r>
              <a:rPr lang="en-US" sz="1100" dirty="0">
                <a:hlinkClick r:id="rId5"/>
              </a:rPr>
              <a:t>https://medium.com/@viniciusarruda/a-brief-introduction-to-artificial-neural-networks-7c74e5344bf8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Convolution diagrams is from </a:t>
            </a:r>
            <a:r>
              <a:rPr lang="en-US" sz="1100" dirty="0">
                <a:hlinkClick r:id="rId6"/>
              </a:rPr>
              <a:t>http://deeplearning.net/software/theano/tutorial/conv_arithmetic.html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Pooling diagram is from </a:t>
            </a:r>
            <a:r>
              <a:rPr lang="en-US" sz="1100" dirty="0">
                <a:hlinkClick r:id="rId7"/>
              </a:rPr>
              <a:t>https://cdn-images-1.medium.com/max/1600/1*SmiydxM5lbTjoKWYPiuzWQ.png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LeNet5 diagram is from </a:t>
            </a:r>
            <a:r>
              <a:rPr lang="en-US" sz="1100" dirty="0">
                <a:hlinkClick r:id="rId8"/>
              </a:rPr>
              <a:t>https://cdn-images-1.medium.com/max/2000/1*1TI1aGBZ4dybR6__DI9dzA.png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Rasterization diagram is from https://www.scratchapixel.com/lessons/3d-basic-rendering/rasterization-practical-implementation</a:t>
            </a:r>
          </a:p>
          <a:p>
            <a:pPr marL="0" indent="0">
              <a:buNone/>
            </a:pPr>
            <a:r>
              <a:rPr lang="en-US" sz="1100" dirty="0"/>
              <a:t>Voxel diagram is from </a:t>
            </a:r>
            <a:r>
              <a:rPr lang="en-US" sz="1100" dirty="0">
                <a:hlinkClick r:id="rId9"/>
              </a:rPr>
              <a:t>https://upload.wikimedia.org/wikipedia/commons/thumb/b/bc/Voxels.svg/220px-Voxels.svg.png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Image of depth is from </a:t>
            </a:r>
            <a:r>
              <a:rPr lang="en-US" sz="1100" dirty="0">
                <a:hlinkClick r:id="rId10"/>
              </a:rPr>
              <a:t>http://ericpolman.com/2016/03/17/reflective-shadow-maps/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Images of the silhouette was created by me.</a:t>
            </a:r>
          </a:p>
          <a:p>
            <a:pPr marL="0" indent="0">
              <a:buNone/>
            </a:pPr>
            <a:r>
              <a:rPr lang="en-US" sz="1100" dirty="0"/>
              <a:t>Picture of the desk was created by me.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75016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842233-66CC-4854-A265-5690A07CDBD6}"/>
              </a:ext>
            </a:extLst>
          </p:cNvPr>
          <p:cNvSpPr txBox="1"/>
          <p:nvPr/>
        </p:nvSpPr>
        <p:spPr>
          <a:xfrm>
            <a:off x="8420669" y="395785"/>
            <a:ext cx="34119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Because of this lack of info, there can be significant damage</a:t>
            </a:r>
          </a:p>
        </p:txBody>
      </p:sp>
      <p:pic>
        <p:nvPicPr>
          <p:cNvPr id="8196" name="Picture 4" descr="Image result for curiosity wheel damage">
            <a:extLst>
              <a:ext uri="{FF2B5EF4-FFF2-40B4-BE49-F238E27FC236}">
                <a16:creationId xmlns:a16="http://schemas.microsoft.com/office/drawing/2014/main" id="{970CF17A-6209-40E9-B92F-0AC227C04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531" y="2114616"/>
            <a:ext cx="4203912" cy="309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A4A397-56D6-4681-A307-61FFE95806A5}"/>
              </a:ext>
            </a:extLst>
          </p:cNvPr>
          <p:cNvSpPr txBox="1"/>
          <p:nvPr/>
        </p:nvSpPr>
        <p:spPr>
          <a:xfrm>
            <a:off x="8038531" y="5205833"/>
            <a:ext cx="33049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3"/>
              </a:rPr>
              <a:t>https://planetary.s3.amazonaws.com/assets/images/spacecraft/2014/20140818_0713MH0002620000204354E01_DXXX.jpg</a:t>
            </a:r>
            <a:endParaRPr lang="en-US" sz="800" dirty="0"/>
          </a:p>
          <a:p>
            <a:endParaRPr lang="en-US" sz="800" dirty="0"/>
          </a:p>
          <a:p>
            <a:endParaRPr lang="en-US" sz="800" dirty="0"/>
          </a:p>
          <a:p>
            <a:endParaRPr lang="en-US" sz="800" dirty="0"/>
          </a:p>
          <a:p>
            <a:endParaRPr lang="en-US" sz="800" dirty="0"/>
          </a:p>
          <a:p>
            <a:endParaRPr lang="en-US" sz="800" dirty="0"/>
          </a:p>
          <a:p>
            <a:endParaRPr lang="en-US" sz="800" dirty="0"/>
          </a:p>
          <a:p>
            <a:endParaRPr lang="en-US" sz="800" dirty="0"/>
          </a:p>
          <a:p>
            <a:endParaRPr lang="en-US" sz="800" dirty="0"/>
          </a:p>
          <a:p>
            <a:endParaRPr lang="en-US" sz="800" dirty="0"/>
          </a:p>
          <a:p>
            <a:r>
              <a:rPr lang="en-US" sz="800" dirty="0">
                <a:hlinkClick r:id="rId4"/>
              </a:rPr>
              <a:t>https://photojournal.jpl.nasa.gov/jpeg/PIA19676.jpg</a:t>
            </a:r>
            <a:endParaRPr lang="en-US" sz="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105A93-3F2A-4970-8C45-9B49779FE1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458" y="2086620"/>
            <a:ext cx="7454073" cy="463754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84629AD-85D9-414C-BCF8-B4DB26F5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526" y="249136"/>
            <a:ext cx="9601200" cy="1485900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2717830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../_images/no_padding_no_strides_transposed.gif">
            <a:extLst>
              <a:ext uri="{FF2B5EF4-FFF2-40B4-BE49-F238E27FC236}">
                <a16:creationId xmlns:a16="http://schemas.microsoft.com/office/drawing/2014/main" id="{92C75359-D0D9-4A68-9057-4FDA031BBFA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770" y="682387"/>
            <a:ext cx="4905613" cy="551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../_images/padding_strides_transposed.gif">
            <a:extLst>
              <a:ext uri="{FF2B5EF4-FFF2-40B4-BE49-F238E27FC236}">
                <a16:creationId xmlns:a16="http://schemas.microsoft.com/office/drawing/2014/main" id="{00871829-9AC7-4917-984D-D5C6160B996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739" y="684133"/>
            <a:ext cx="4848232" cy="551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9A11E2-F374-4E1B-9079-5E0130479BD6}"/>
              </a:ext>
            </a:extLst>
          </p:cNvPr>
          <p:cNvSpPr txBox="1"/>
          <p:nvPr/>
        </p:nvSpPr>
        <p:spPr>
          <a:xfrm>
            <a:off x="729049" y="6512010"/>
            <a:ext cx="43125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http://deeplearning.net/software/theano/tutorial/conv_arithmetic.html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5091D25-4ECA-47DD-9A65-435520A5B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770" y="371579"/>
            <a:ext cx="9601200" cy="648730"/>
          </a:xfrm>
        </p:spPr>
        <p:txBody>
          <a:bodyPr>
            <a:normAutofit fontScale="90000"/>
          </a:bodyPr>
          <a:lstStyle/>
          <a:p>
            <a:r>
              <a:rPr lang="en-US" dirty="0"/>
              <a:t>Expanding dimensions (reserve)</a:t>
            </a:r>
          </a:p>
        </p:txBody>
      </p:sp>
    </p:spTree>
    <p:extLst>
      <p:ext uri="{BB962C8B-B14F-4D97-AF65-F5344CB8AC3E}">
        <p14:creationId xmlns:p14="http://schemas.microsoft.com/office/powerpoint/2010/main" val="3945910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E0A77-6A7B-4296-8DCD-A89FAE1AA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EB55F-F5CE-4406-8E49-A03B4BF42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2052918"/>
            <a:ext cx="8946541" cy="4195481"/>
          </a:xfrm>
        </p:spPr>
        <p:txBody>
          <a:bodyPr/>
          <a:lstStyle/>
          <a:p>
            <a:r>
              <a:rPr lang="en-US" dirty="0"/>
              <a:t>Photogrammetry is a set of</a:t>
            </a:r>
            <a:br>
              <a:rPr lang="en-US" dirty="0"/>
            </a:br>
            <a:r>
              <a:rPr lang="en-US" dirty="0"/>
              <a:t>techniques to get measurements </a:t>
            </a:r>
            <a:br>
              <a:rPr lang="en-US" dirty="0"/>
            </a:br>
            <a:r>
              <a:rPr lang="en-US" dirty="0"/>
              <a:t>from images.</a:t>
            </a:r>
          </a:p>
          <a:p>
            <a:r>
              <a:rPr lang="en-US" dirty="0"/>
              <a:t>It can be used to create models</a:t>
            </a:r>
          </a:p>
          <a:p>
            <a:r>
              <a:rPr lang="en-US" dirty="0"/>
              <a:t>Has limitations</a:t>
            </a:r>
          </a:p>
          <a:p>
            <a:pPr lvl="1"/>
            <a:r>
              <a:rPr lang="en-US" dirty="0"/>
              <a:t>Must have pictures all around</a:t>
            </a:r>
          </a:p>
          <a:p>
            <a:pPr lvl="1"/>
            <a:r>
              <a:rPr lang="en-US" dirty="0"/>
              <a:t>Curiosity only moved 1km in 1 year</a:t>
            </a:r>
          </a:p>
          <a:p>
            <a:pPr lvl="1"/>
            <a:r>
              <a:rPr lang="en-US" dirty="0"/>
              <a:t>Means its hard to do this</a:t>
            </a:r>
          </a:p>
          <a:p>
            <a:r>
              <a:rPr lang="en-US" dirty="0"/>
              <a:t>Neural Networks can solve this</a:t>
            </a:r>
          </a:p>
        </p:txBody>
      </p:sp>
      <p:pic>
        <p:nvPicPr>
          <p:cNvPr id="1026" name="Picture 2" descr="Image result for photogrammetry diagram">
            <a:extLst>
              <a:ext uri="{FF2B5EF4-FFF2-40B4-BE49-F238E27FC236}">
                <a16:creationId xmlns:a16="http://schemas.microsoft.com/office/drawing/2014/main" id="{B701E074-5F59-4633-9183-47B03EDB8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543" y="1333499"/>
            <a:ext cx="6619875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AD5798-C967-412B-9A4A-FA33C8B2D1ED}"/>
              </a:ext>
            </a:extLst>
          </p:cNvPr>
          <p:cNvSpPr txBox="1"/>
          <p:nvPr/>
        </p:nvSpPr>
        <p:spPr>
          <a:xfrm>
            <a:off x="5140411" y="6116595"/>
            <a:ext cx="56470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http://theia-sfm.org/_images/incremental_sfm.png</a:t>
            </a:r>
          </a:p>
        </p:txBody>
      </p:sp>
    </p:spTree>
    <p:extLst>
      <p:ext uri="{BB962C8B-B14F-4D97-AF65-F5344CB8AC3E}">
        <p14:creationId xmlns:p14="http://schemas.microsoft.com/office/powerpoint/2010/main" val="3422827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229B-6EF0-4BBA-B7C7-D1F51BAA7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C9F5B-EB8E-41DF-BD55-32956AE6D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853248"/>
            <a:ext cx="8946541" cy="4195481"/>
          </a:xfrm>
        </p:spPr>
        <p:txBody>
          <a:bodyPr/>
          <a:lstStyle/>
          <a:p>
            <a:r>
              <a:rPr lang="en-US" dirty="0"/>
              <a:t>Recent research done used silhouettes to</a:t>
            </a:r>
            <a:br>
              <a:rPr lang="en-US" dirty="0"/>
            </a:br>
            <a:r>
              <a:rPr lang="en-US" dirty="0"/>
              <a:t>help in the creation of models.</a:t>
            </a:r>
          </a:p>
          <a:p>
            <a:r>
              <a:rPr lang="en-US" dirty="0"/>
              <a:t>This can work pretty well</a:t>
            </a:r>
          </a:p>
          <a:p>
            <a:r>
              <a:rPr lang="en-US" dirty="0"/>
              <a:t>But even it has limitations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4D3510-9B7C-4C6B-85B5-6A8487F77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592" y="4266904"/>
            <a:ext cx="7340510" cy="1781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E84785-6C0E-4C00-A046-4046B5463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98" y="1152982"/>
            <a:ext cx="3949628" cy="274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12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80CE8-1DEE-43EB-8A9B-E63545EEC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F1882-2A02-4073-A8BB-BEA866DA3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867301"/>
            <a:ext cx="8946541" cy="4195481"/>
          </a:xfrm>
        </p:spPr>
        <p:txBody>
          <a:bodyPr/>
          <a:lstStyle/>
          <a:p>
            <a:r>
              <a:rPr lang="en-US" dirty="0"/>
              <a:t>The network failed.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9F7D27-EF6C-41FA-8B91-3652822E2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244" y="2031466"/>
            <a:ext cx="76390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90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C68BE-6370-4FA9-AF2F-EC51BCC7D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problems</a:t>
            </a:r>
          </a:p>
        </p:txBody>
      </p:sp>
      <p:pic>
        <p:nvPicPr>
          <p:cNvPr id="7170" name="Picture 2" descr="Image result for depth map">
            <a:extLst>
              <a:ext uri="{FF2B5EF4-FFF2-40B4-BE49-F238E27FC236}">
                <a16:creationId xmlns:a16="http://schemas.microsoft.com/office/drawing/2014/main" id="{63CFE17D-CE54-4E7D-8D20-9D6C698A8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61984"/>
            <a:ext cx="9192904" cy="2350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depth map">
            <a:extLst>
              <a:ext uri="{FF2B5EF4-FFF2-40B4-BE49-F238E27FC236}">
                <a16:creationId xmlns:a16="http://schemas.microsoft.com/office/drawing/2014/main" id="{07C415BB-7294-4F70-9906-9BA814E68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267069"/>
            <a:ext cx="4111388" cy="2413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527A55-2163-44C3-9F13-84ACB331E711}"/>
              </a:ext>
            </a:extLst>
          </p:cNvPr>
          <p:cNvSpPr txBox="1"/>
          <p:nvPr/>
        </p:nvSpPr>
        <p:spPr>
          <a:xfrm>
            <a:off x="5918885" y="4127157"/>
            <a:ext cx="5622325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hlinkClick r:id="rId4"/>
              </a:rPr>
              <a:t>http://www.i-art3d.com/Eng/Images/Depth_Map.jpg</a:t>
            </a:r>
            <a:endParaRPr lang="en-US" sz="700" dirty="0"/>
          </a:p>
          <a:p>
            <a:endParaRPr lang="en-US" sz="700" dirty="0"/>
          </a:p>
          <a:p>
            <a:r>
              <a:rPr lang="en-US" sz="700" dirty="0">
                <a:hlinkClick r:id="rId5"/>
              </a:rPr>
              <a:t>https://lh3.googleusercontent.com/a_Ui1-r3ibD8cNldDz54MCEJ8mkDywRsLH2qHYn-8BOf9I5m7sN-H3lRqPb8pGc4Pe4-7Q=s145</a:t>
            </a:r>
            <a:endParaRPr lang="en-US" sz="700" dirty="0"/>
          </a:p>
          <a:p>
            <a:endParaRPr lang="en-US" sz="700" dirty="0"/>
          </a:p>
          <a:p>
            <a:endParaRPr lang="en-US" sz="700" dirty="0"/>
          </a:p>
          <a:p>
            <a:endParaRPr lang="en-US" sz="700" dirty="0"/>
          </a:p>
          <a:p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996846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E0C0B-7491-4CE6-A503-17EFE4339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48476-A5AF-4158-BD0A-653105952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1428750"/>
            <a:ext cx="8946541" cy="4195481"/>
          </a:xfrm>
        </p:spPr>
        <p:txBody>
          <a:bodyPr/>
          <a:lstStyle/>
          <a:p>
            <a:r>
              <a:rPr lang="en-US" dirty="0"/>
              <a:t>So how does this network work?</a:t>
            </a:r>
          </a:p>
          <a:p>
            <a:r>
              <a:rPr lang="en-US" dirty="0"/>
              <a:t>Neural networks are a way of modeling datasets.</a:t>
            </a:r>
          </a:p>
          <a:p>
            <a:r>
              <a:rPr lang="en-US" dirty="0"/>
              <a:t>They have several advantages compared to other methods.</a:t>
            </a:r>
          </a:p>
          <a:p>
            <a:pPr lvl="1"/>
            <a:r>
              <a:rPr lang="en-US" dirty="0"/>
              <a:t>Many dimensions</a:t>
            </a:r>
          </a:p>
          <a:p>
            <a:pPr lvl="1"/>
            <a:r>
              <a:rPr lang="en-US" dirty="0"/>
              <a:t>Very generalizable</a:t>
            </a:r>
          </a:p>
          <a:p>
            <a:pPr lvl="1"/>
            <a:r>
              <a:rPr lang="en-US" dirty="0"/>
              <a:t>Significantly easier to create</a:t>
            </a:r>
          </a:p>
        </p:txBody>
      </p:sp>
      <p:pic>
        <p:nvPicPr>
          <p:cNvPr id="2050" name="Picture 2" descr="Image result for neural network neuron">
            <a:extLst>
              <a:ext uri="{FF2B5EF4-FFF2-40B4-BE49-F238E27FC236}">
                <a16:creationId xmlns:a16="http://schemas.microsoft.com/office/drawing/2014/main" id="{42740565-AAFD-4F23-8986-2198FB07C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526490"/>
            <a:ext cx="5064634" cy="297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neural network">
            <a:extLst>
              <a:ext uri="{FF2B5EF4-FFF2-40B4-BE49-F238E27FC236}">
                <a16:creationId xmlns:a16="http://schemas.microsoft.com/office/drawing/2014/main" id="{900840AD-53F0-4845-9CF0-66C0066BE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553" y="3777808"/>
            <a:ext cx="3512888" cy="297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4E895B-BC26-4E98-8F7F-85988785E2C2}"/>
              </a:ext>
            </a:extLst>
          </p:cNvPr>
          <p:cNvSpPr txBox="1"/>
          <p:nvPr/>
        </p:nvSpPr>
        <p:spPr>
          <a:xfrm>
            <a:off x="5033474" y="6367181"/>
            <a:ext cx="715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4"/>
              </a:rPr>
              <a:t>https://towardsdatascience.com/everything-you-need-to-know-about-neural-networks-and-backpropagation-machine-learning-made-easy-e5285bc2be3a</a:t>
            </a:r>
            <a:endParaRPr lang="en-US" sz="800" dirty="0"/>
          </a:p>
          <a:p>
            <a:r>
              <a:rPr lang="en-US" sz="800" dirty="0">
                <a:hlinkClick r:id="rId5"/>
              </a:rPr>
              <a:t>https://medium.com/@viniciusarruda/a-brief-introduction-to-artificial-neural-networks-7c74e5344bf8</a:t>
            </a:r>
            <a:endParaRPr lang="en-US" sz="80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696301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87661-C667-4077-966F-23FFF3E08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7240"/>
          </a:xfrm>
        </p:spPr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pic>
        <p:nvPicPr>
          <p:cNvPr id="3078" name="Picture 6" descr="../_images/numerical_padding_strides.gif">
            <a:extLst>
              <a:ext uri="{FF2B5EF4-FFF2-40B4-BE49-F238E27FC236}">
                <a16:creationId xmlns:a16="http://schemas.microsoft.com/office/drawing/2014/main" id="{56322005-63FC-4F36-B428-D3ADA26E92F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25" y="1558110"/>
            <a:ext cx="5904621" cy="414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../_images/padding_strides.gif">
            <a:extLst>
              <a:ext uri="{FF2B5EF4-FFF2-40B4-BE49-F238E27FC236}">
                <a16:creationId xmlns:a16="http://schemas.microsoft.com/office/drawing/2014/main" id="{2E448F5B-37F9-41B4-B7D9-29BD05CD7CE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924" y="1528294"/>
            <a:ext cx="4359301" cy="420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80FBB0-4DEC-4BFC-83CF-8A5EAF194AE3}"/>
              </a:ext>
            </a:extLst>
          </p:cNvPr>
          <p:cNvSpPr txBox="1"/>
          <p:nvPr/>
        </p:nvSpPr>
        <p:spPr>
          <a:xfrm>
            <a:off x="729049" y="6512010"/>
            <a:ext cx="43125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http://deeplearning.net/software/theano/tutorial/conv_arithmetic.html</a:t>
            </a:r>
          </a:p>
        </p:txBody>
      </p:sp>
    </p:spTree>
    <p:extLst>
      <p:ext uri="{BB962C8B-B14F-4D97-AF65-F5344CB8AC3E}">
        <p14:creationId xmlns:p14="http://schemas.microsoft.com/office/powerpoint/2010/main" val="2257445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convolutional network diagram">
            <a:extLst>
              <a:ext uri="{FF2B5EF4-FFF2-40B4-BE49-F238E27FC236}">
                <a16:creationId xmlns:a16="http://schemas.microsoft.com/office/drawing/2014/main" id="{9821E454-76B0-42FC-BE46-B01948C89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99" y="3179298"/>
            <a:ext cx="11089223" cy="357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pooling layer diagram">
            <a:extLst>
              <a:ext uri="{FF2B5EF4-FFF2-40B4-BE49-F238E27FC236}">
                <a16:creationId xmlns:a16="http://schemas.microsoft.com/office/drawing/2014/main" id="{FD734AC6-B9B9-4CFC-96D8-2C10FA6FA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99" y="0"/>
            <a:ext cx="6578656" cy="342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0306B4-E39F-4887-89AE-8EB7058584C3}"/>
              </a:ext>
            </a:extLst>
          </p:cNvPr>
          <p:cNvSpPr txBox="1"/>
          <p:nvPr/>
        </p:nvSpPr>
        <p:spPr>
          <a:xfrm>
            <a:off x="3552108" y="2919704"/>
            <a:ext cx="706806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4"/>
              </a:rPr>
              <a:t>https://cdn-images-1.medium.com/max/1600/1*SmiydxM5lbTjoKWYPiuzWQ.png</a:t>
            </a:r>
            <a:endParaRPr lang="en-US" sz="900" dirty="0"/>
          </a:p>
          <a:p>
            <a:endParaRPr lang="en-US" sz="900" dirty="0"/>
          </a:p>
          <a:p>
            <a:r>
              <a:rPr lang="en-US" sz="900" dirty="0"/>
              <a:t>https://cdn-images-1.medium.com/max/2000/1*1TI1aGBZ4dybR6__DI9dzA.png</a:t>
            </a:r>
          </a:p>
        </p:txBody>
      </p:sp>
    </p:spTree>
    <p:extLst>
      <p:ext uri="{BB962C8B-B14F-4D97-AF65-F5344CB8AC3E}">
        <p14:creationId xmlns:p14="http://schemas.microsoft.com/office/powerpoint/2010/main" val="195024573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14183</TotalTime>
  <Words>926</Words>
  <Application>Microsoft Office PowerPoint</Application>
  <PresentationFormat>Widescreen</PresentationFormat>
  <Paragraphs>137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Cambria Math</vt:lpstr>
      <vt:lpstr>Franklin Gothic Book</vt:lpstr>
      <vt:lpstr>Crop</vt:lpstr>
      <vt:lpstr>Creating 3d models from images</vt:lpstr>
      <vt:lpstr>Problem</vt:lpstr>
      <vt:lpstr>Problem</vt:lpstr>
      <vt:lpstr>Current research</vt:lpstr>
      <vt:lpstr>Current stuff</vt:lpstr>
      <vt:lpstr>Solving the problems</vt:lpstr>
      <vt:lpstr>Background</vt:lpstr>
      <vt:lpstr>Convolutional Neural Network</vt:lpstr>
      <vt:lpstr>PowerPoint Presentation</vt:lpstr>
      <vt:lpstr>Generative Adversarial Networks</vt:lpstr>
      <vt:lpstr>Differentiable Rendering</vt:lpstr>
      <vt:lpstr>PowerPoint Presentation</vt:lpstr>
      <vt:lpstr>PowerPoint Presentation</vt:lpstr>
      <vt:lpstr>Results/Progress</vt:lpstr>
      <vt:lpstr>Results/Progress</vt:lpstr>
      <vt:lpstr>Workflow</vt:lpstr>
      <vt:lpstr>Conclusion</vt:lpstr>
      <vt:lpstr>References</vt:lpstr>
      <vt:lpstr>Image references</vt:lpstr>
      <vt:lpstr>Expanding dimensions (reserve)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Ooh look a title</dc:title>
  <dc:creator>ANDREW ZHANG (775657)</dc:creator>
  <cp:lastModifiedBy>ANDREW ZHANG (775657)</cp:lastModifiedBy>
  <cp:revision>41</cp:revision>
  <dcterms:created xsi:type="dcterms:W3CDTF">2018-12-07T02:16:09Z</dcterms:created>
  <dcterms:modified xsi:type="dcterms:W3CDTF">2019-02-13T14:35:54Z</dcterms:modified>
</cp:coreProperties>
</file>